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letter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00"/>
    <a:srgbClr val="B78958"/>
    <a:srgbClr val="1E739F"/>
    <a:srgbClr val="FFE422"/>
    <a:srgbClr val="FFD126"/>
    <a:srgbClr val="A00E1F"/>
    <a:srgbClr val="00CC99"/>
    <a:srgbClr val="BB290A"/>
    <a:srgbClr val="663300"/>
    <a:srgbClr val="2F5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696" y="-39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D1060B9-384C-458E-A398-E5495987C0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5050" y="1154113"/>
            <a:ext cx="23399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00274ED-EC1A-4A98-89F2-56CE5BC6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1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74ED-EC1A-4A98-89F2-56CE5BC62F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8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74ED-EC1A-4A98-89F2-56CE5BC62F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1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5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9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4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E1938-189A-124C-98AF-E4FB1D4F868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5F3C5-F3A8-2940-A67B-A44D56D85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7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11.jpg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289" y="2814276"/>
            <a:ext cx="4897737" cy="27320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D8C0A7-A690-470C-BFC0-86789A4FE6D0}"/>
              </a:ext>
            </a:extLst>
          </p:cNvPr>
          <p:cNvSpPr/>
          <p:nvPr/>
        </p:nvSpPr>
        <p:spPr>
          <a:xfrm>
            <a:off x="2540168" y="5561207"/>
            <a:ext cx="4317831" cy="289815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signature-mockup_cranberr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8" y="1706284"/>
            <a:ext cx="3019389" cy="1684285"/>
          </a:xfrm>
          <a:prstGeom prst="rect">
            <a:avLst/>
          </a:prstGeom>
        </p:spPr>
      </p:pic>
      <p:pic>
        <p:nvPicPr>
          <p:cNvPr id="17" name="Picture 16" descr="orange banner.png">
            <a:extLst>
              <a:ext uri="{FF2B5EF4-FFF2-40B4-BE49-F238E27FC236}">
                <a16:creationId xmlns:a16="http://schemas.microsoft.com/office/drawing/2014/main" id="{A38D9D67-FB6B-4742-86F7-539FAF603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51" y="5108021"/>
            <a:ext cx="6114495" cy="7650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98EAB0-B0A1-4E30-AF89-126B197CF742}"/>
              </a:ext>
            </a:extLst>
          </p:cNvPr>
          <p:cNvSpPr txBox="1"/>
          <p:nvPr/>
        </p:nvSpPr>
        <p:spPr>
          <a:xfrm>
            <a:off x="0" y="5204503"/>
            <a:ext cx="509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100" dirty="0">
                <a:solidFill>
                  <a:srgbClr val="FFE422"/>
                </a:solidFill>
                <a:latin typeface="Sketchy"/>
                <a:cs typeface="Sketchy"/>
              </a:rPr>
              <a:t>New</a:t>
            </a:r>
            <a:r>
              <a:rPr lang="en-US" sz="3000" spc="100" dirty="0">
                <a:solidFill>
                  <a:srgbClr val="FFFFFF"/>
                </a:solidFill>
                <a:latin typeface="Sketchy"/>
                <a:cs typeface="Sketchy"/>
              </a:rPr>
              <a:t> savory flavor additions!</a:t>
            </a:r>
            <a:endParaRPr lang="en-US" sz="3000" spc="100" dirty="0">
              <a:solidFill>
                <a:schemeClr val="bg1"/>
              </a:solidFill>
              <a:latin typeface="Sketchy"/>
              <a:cs typeface="Sketchy"/>
            </a:endParaRPr>
          </a:p>
        </p:txBody>
      </p:sp>
      <p:pic>
        <p:nvPicPr>
          <p:cNvPr id="23" name="Picture 22" descr="signature-mockup_da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580" y="1677277"/>
            <a:ext cx="2985364" cy="1665306"/>
          </a:xfrm>
          <a:prstGeom prst="rect">
            <a:avLst/>
          </a:prstGeom>
        </p:spPr>
      </p:pic>
      <p:pic>
        <p:nvPicPr>
          <p:cNvPr id="24" name="Picture 23" descr="signature-mockup_rosemar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022" y="1726239"/>
            <a:ext cx="2985364" cy="1665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5AB265-8DE8-4CA5-AB95-F173DE98FA78}"/>
              </a:ext>
            </a:extLst>
          </p:cNvPr>
          <p:cNvSpPr txBox="1"/>
          <p:nvPr/>
        </p:nvSpPr>
        <p:spPr>
          <a:xfrm>
            <a:off x="2594802" y="5970470"/>
            <a:ext cx="4317831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i="1" dirty="0">
                <a:solidFill>
                  <a:srgbClr val="FF4E00"/>
                </a:solidFill>
              </a:rPr>
              <a:t>Two new savory flavors – </a:t>
            </a:r>
            <a:r>
              <a:rPr lang="en-US" sz="1350" b="1" i="1" u="sng" dirty="0">
                <a:solidFill>
                  <a:srgbClr val="FF4E00"/>
                </a:solidFill>
              </a:rPr>
              <a:t>Everything</a:t>
            </a:r>
            <a:r>
              <a:rPr lang="en-US" sz="1350" b="1" i="1" dirty="0">
                <a:solidFill>
                  <a:srgbClr val="FF4E00"/>
                </a:solidFill>
              </a:rPr>
              <a:t> &amp; </a:t>
            </a:r>
            <a:r>
              <a:rPr lang="en-US" sz="1350" b="1" i="1" u="sng" dirty="0">
                <a:solidFill>
                  <a:srgbClr val="FF4E00"/>
                </a:solidFill>
              </a:rPr>
              <a:t>Tomato Bruschetta</a:t>
            </a:r>
            <a:r>
              <a:rPr lang="en-US" sz="1350" b="1" i="1" dirty="0">
                <a:solidFill>
                  <a:srgbClr val="FF4E00"/>
                </a:solidFill>
              </a:rPr>
              <a:t> are both consumer validated flavor concepts that ranked amongst the fastest growing flavors in the cracker segment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dirty="0">
                <a:solidFill>
                  <a:srgbClr val="62311A"/>
                </a:solidFill>
              </a:rPr>
              <a:t>Loaded with spice, seeds, nuts and fruit inclusions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dirty="0">
                <a:solidFill>
                  <a:srgbClr val="62311A"/>
                </a:solidFill>
              </a:rPr>
              <a:t>Hand crafted in small batches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dirty="0">
                <a:solidFill>
                  <a:srgbClr val="62311A"/>
                </a:solidFill>
              </a:rPr>
              <a:t>Double baked for ‘ just the right’ amount of crunch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dirty="0">
                <a:solidFill>
                  <a:srgbClr val="62311A"/>
                </a:solidFill>
              </a:rPr>
              <a:t>No preservatives, trans fats, artificial colors or flavors 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350" b="1" dirty="0">
                <a:solidFill>
                  <a:srgbClr val="62311A"/>
                </a:solidFill>
              </a:rPr>
              <a:t>Non GMO &amp; Kosher Certified</a:t>
            </a:r>
          </a:p>
        </p:txBody>
      </p:sp>
      <p:pic>
        <p:nvPicPr>
          <p:cNvPr id="19" name="Picture 2" descr="http://blog.bumboosa.com/2014/wp-content/uploads/2014/07/lettersizeLogo.jpg">
            <a:extLst>
              <a:ext uri="{FF2B5EF4-FFF2-40B4-BE49-F238E27FC236}">
                <a16:creationId xmlns:a16="http://schemas.microsoft.com/office/drawing/2014/main" id="{70D90ABD-B230-4730-83C9-52836E63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791" y="8597494"/>
            <a:ext cx="718473" cy="4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No preservatives.png">
            <a:extLst>
              <a:ext uri="{FF2B5EF4-FFF2-40B4-BE49-F238E27FC236}">
                <a16:creationId xmlns:a16="http://schemas.microsoft.com/office/drawing/2014/main" id="{DE732B3D-4D88-4B28-95D1-B88987061B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83" y="8631290"/>
            <a:ext cx="1802486" cy="321422"/>
          </a:xfrm>
          <a:prstGeom prst="rect">
            <a:avLst/>
          </a:prstGeom>
        </p:spPr>
      </p:pic>
      <p:pic>
        <p:nvPicPr>
          <p:cNvPr id="2" name="Picture 1" descr="tomato mockup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95" y="2829945"/>
            <a:ext cx="4897737" cy="2732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43045" y="3058760"/>
            <a:ext cx="845126" cy="567645"/>
            <a:chOff x="5525532" y="2942797"/>
            <a:chExt cx="976467" cy="482223"/>
          </a:xfrm>
        </p:grpSpPr>
        <p:sp>
          <p:nvSpPr>
            <p:cNvPr id="3" name="Oval 2"/>
            <p:cNvSpPr/>
            <p:nvPr/>
          </p:nvSpPr>
          <p:spPr>
            <a:xfrm>
              <a:off x="5616087" y="2942797"/>
              <a:ext cx="779373" cy="482223"/>
            </a:xfrm>
            <a:prstGeom prst="ellipse">
              <a:avLst/>
            </a:prstGeom>
            <a:solidFill>
              <a:srgbClr val="FFE4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98EAB0-B0A1-4E30-AF89-126B197CF742}"/>
                </a:ext>
              </a:extLst>
            </p:cNvPr>
            <p:cNvSpPr txBox="1"/>
            <p:nvPr/>
          </p:nvSpPr>
          <p:spPr>
            <a:xfrm>
              <a:off x="5525532" y="2980935"/>
              <a:ext cx="976467" cy="313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100" dirty="0">
                  <a:solidFill>
                    <a:srgbClr val="FF4E00"/>
                  </a:solidFill>
                  <a:latin typeface="Sketchy"/>
                  <a:cs typeface="Sketchy"/>
                </a:rPr>
                <a:t>new!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92F598-CEFC-448A-908E-70381781CB0E}"/>
              </a:ext>
            </a:extLst>
          </p:cNvPr>
          <p:cNvGrpSpPr/>
          <p:nvPr/>
        </p:nvGrpSpPr>
        <p:grpSpPr>
          <a:xfrm>
            <a:off x="86809" y="3256054"/>
            <a:ext cx="845126" cy="567645"/>
            <a:chOff x="5525532" y="2942797"/>
            <a:chExt cx="976467" cy="48222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1763F2-BA57-4BE8-A006-7F627D93B9CB}"/>
                </a:ext>
              </a:extLst>
            </p:cNvPr>
            <p:cNvSpPr/>
            <p:nvPr/>
          </p:nvSpPr>
          <p:spPr>
            <a:xfrm>
              <a:off x="5616087" y="2942797"/>
              <a:ext cx="779373" cy="482223"/>
            </a:xfrm>
            <a:prstGeom prst="ellipse">
              <a:avLst/>
            </a:prstGeom>
            <a:solidFill>
              <a:srgbClr val="FFE4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65954D2-65FC-490F-8C35-F236B26B43AB}"/>
                </a:ext>
              </a:extLst>
            </p:cNvPr>
            <p:cNvSpPr txBox="1"/>
            <p:nvPr/>
          </p:nvSpPr>
          <p:spPr>
            <a:xfrm>
              <a:off x="5525532" y="2980935"/>
              <a:ext cx="976467" cy="313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100" dirty="0">
                  <a:solidFill>
                    <a:srgbClr val="FF4E00"/>
                  </a:solidFill>
                  <a:latin typeface="Sketchy"/>
                  <a:cs typeface="Sketchy"/>
                </a:rPr>
                <a:t>new!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9757DF7-4593-425C-A620-DCAE965910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9" b="97333" l="10000" r="90000">
                        <a14:foregroundMark x1="45667" y1="4889" x2="45667" y2="4889"/>
                        <a14:foregroundMark x1="40000" y1="36889" x2="40000" y2="36889"/>
                        <a14:foregroundMark x1="55667" y1="97333" x2="55667" y2="97333"/>
                        <a14:foregroundMark x1="58000" y1="94667" x2="58000" y2="94667"/>
                        <a14:foregroundMark x1="61000" y1="95556" x2="61000" y2="95556"/>
                        <a14:foregroundMark x1="64000" y1="96889" x2="64667" y2="96889"/>
                        <a14:foregroundMark x1="68000" y1="96889" x2="69000" y2="96889"/>
                        <a14:foregroundMark x1="71333" y1="95111" x2="71333" y2="95111"/>
                        <a14:foregroundMark x1="75000" y1="95556" x2="75000" y2="95556"/>
                        <a14:foregroundMark x1="69333" y1="92889" x2="69333" y2="92889"/>
                        <a14:foregroundMark x1="61667" y1="93778" x2="61667" y2="93778"/>
                        <a14:foregroundMark x1="58667" y1="93333" x2="58667" y2="93333"/>
                        <a14:foregroundMark x1="54000" y1="95556" x2="54000" y2="95556"/>
                        <a14:foregroundMark x1="50667" y1="95111" x2="50667" y2="95111"/>
                        <a14:foregroundMark x1="46333" y1="95111" x2="46333" y2="95111"/>
                        <a14:foregroundMark x1="44667" y1="95111" x2="44667" y2="95111"/>
                        <a14:foregroundMark x1="42000" y1="95111" x2="42000" y2="95111"/>
                        <a14:foregroundMark x1="38667" y1="95111" x2="38667" y2="95111"/>
                        <a14:foregroundMark x1="37000" y1="95556" x2="37000" y2="95556"/>
                        <a14:foregroundMark x1="33000" y1="95111" x2="33000" y2="95111"/>
                        <a14:foregroundMark x1="29333" y1="95111" x2="29333" y2="95111"/>
                        <a14:foregroundMark x1="25333" y1="95556" x2="25333" y2="9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6619" y="8556102"/>
            <a:ext cx="663786" cy="4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6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2FD35CFE-BDAD-4303-A5DE-56C46FB2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68454"/>
              </p:ext>
            </p:extLst>
          </p:nvPr>
        </p:nvGraphicFramePr>
        <p:xfrm>
          <a:off x="4760030" y="2065563"/>
          <a:ext cx="1793566" cy="904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6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DATE &amp; WALNUT</a:t>
                      </a:r>
                      <a:endParaRPr lang="en-US" sz="10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Unit UPC: </a:t>
                      </a:r>
                      <a:r>
                        <a:rPr lang="en-US" sz="1000" b="0" dirty="0"/>
                        <a:t>6 78629 05002 9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CASE UPC</a:t>
                      </a:r>
                      <a:r>
                        <a:rPr lang="en-US" sz="1000" dirty="0"/>
                        <a:t>:10 678629 05002 6</a:t>
                      </a:r>
                      <a:endParaRPr lang="en-US" sz="1000" b="1" dirty="0">
                        <a:solidFill>
                          <a:srgbClr val="66361E"/>
                        </a:solidFill>
                      </a:endParaRPr>
                    </a:p>
                    <a:p>
                      <a:endParaRPr lang="en-US" sz="700" b="1" dirty="0">
                        <a:solidFill>
                          <a:srgbClr val="66361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2FD35CFE-BDAD-4303-A5DE-56C46FB2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17104"/>
              </p:ext>
            </p:extLst>
          </p:nvPr>
        </p:nvGraphicFramePr>
        <p:xfrm>
          <a:off x="2735012" y="4526669"/>
          <a:ext cx="1793566" cy="904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6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ROSEMARY PISTACHIO</a:t>
                      </a:r>
                      <a:endParaRPr lang="en-US" sz="1000" i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Unit UPC: </a:t>
                      </a:r>
                      <a:r>
                        <a:rPr lang="en-US" sz="1000" b="0" dirty="0"/>
                        <a:t>678629 05005 0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CASE UPC</a:t>
                      </a:r>
                      <a:r>
                        <a:rPr lang="en-US" sz="1000" dirty="0"/>
                        <a:t>:10 678629 05005 7</a:t>
                      </a:r>
                      <a:endParaRPr lang="en-US" sz="1000" b="1" dirty="0">
                        <a:solidFill>
                          <a:srgbClr val="66361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2FD35CFE-BDAD-4303-A5DE-56C46FB2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02377"/>
              </p:ext>
            </p:extLst>
          </p:nvPr>
        </p:nvGraphicFramePr>
        <p:xfrm>
          <a:off x="2619270" y="2077810"/>
          <a:ext cx="1793566" cy="904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6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CRANBERRY PUMPKIN SEED</a:t>
                      </a:r>
                      <a:endParaRPr lang="en-US" sz="10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0E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Unit UPC: </a:t>
                      </a:r>
                      <a:r>
                        <a:rPr lang="en-US" sz="1000" b="0" dirty="0"/>
                        <a:t>6 78629 05001 2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CASE UPC</a:t>
                      </a:r>
                      <a:r>
                        <a:rPr lang="en-US" sz="1000" dirty="0"/>
                        <a:t>: 10 678629 05001 9 </a:t>
                      </a:r>
                      <a:endParaRPr lang="en-US" sz="700" b="1" dirty="0">
                        <a:solidFill>
                          <a:srgbClr val="66361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12CC9949-FE97-4AD6-AA8D-B15DA149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36281"/>
              </p:ext>
            </p:extLst>
          </p:nvPr>
        </p:nvGraphicFramePr>
        <p:xfrm>
          <a:off x="2208606" y="6092814"/>
          <a:ext cx="446774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68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Box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2E0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2E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Pallet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2E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93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Unit Size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Qty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12 boxes/case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Qty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144 cases/pallet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7.125”(W) x 3”(H)  x 2.81”(D)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5.62  </a:t>
                      </a:r>
                      <a:r>
                        <a:rPr lang="en-US" sz="700" dirty="0" err="1">
                          <a:solidFill>
                            <a:srgbClr val="62311A"/>
                          </a:solidFill>
                        </a:rPr>
                        <a:t>lbs</a:t>
                      </a:r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 (2.56kg)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TI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18 cases/layer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593"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62311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Size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12.894” x 7.956” x 9.475”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</a:rPr>
                        <a:t>HI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</a:rPr>
                        <a:t>8 layers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427C1B30-DDDD-4902-A72C-E97E05A172D6}"/>
              </a:ext>
            </a:extLst>
          </p:cNvPr>
          <p:cNvSpPr/>
          <p:nvPr/>
        </p:nvSpPr>
        <p:spPr>
          <a:xfrm>
            <a:off x="-40640" y="8871072"/>
            <a:ext cx="6939280" cy="288000"/>
          </a:xfrm>
          <a:prstGeom prst="rect">
            <a:avLst/>
          </a:prstGeom>
          <a:solidFill>
            <a:srgbClr val="D52E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7EC717-1618-47FB-8F38-3CCD50BD266B}"/>
              </a:ext>
            </a:extLst>
          </p:cNvPr>
          <p:cNvSpPr txBox="1"/>
          <p:nvPr/>
        </p:nvSpPr>
        <p:spPr>
          <a:xfrm>
            <a:off x="4457857" y="8890210"/>
            <a:ext cx="2052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ww.kiinaturals.com  |  @kiinaturals</a:t>
            </a:r>
          </a:p>
        </p:txBody>
      </p:sp>
      <p:pic>
        <p:nvPicPr>
          <p:cNvPr id="48" name="Picture 47" descr="signature-mockup_cranberr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56" y="906541"/>
            <a:ext cx="2454987" cy="1369448"/>
          </a:xfrm>
          <a:prstGeom prst="rect">
            <a:avLst/>
          </a:prstGeom>
        </p:spPr>
      </p:pic>
      <p:pic>
        <p:nvPicPr>
          <p:cNvPr id="57" name="Picture 56" descr="signature-mockup_da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932" y="856112"/>
            <a:ext cx="2454987" cy="1369448"/>
          </a:xfrm>
          <a:prstGeom prst="rect">
            <a:avLst/>
          </a:prstGeom>
        </p:spPr>
      </p:pic>
      <p:pic>
        <p:nvPicPr>
          <p:cNvPr id="59" name="Picture 58" descr="signature-mockup_rosemar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967" y="3355400"/>
            <a:ext cx="2454987" cy="1369448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90C3CF06-9D94-43E5-8866-FC9B301EC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26415"/>
              </p:ext>
            </p:extLst>
          </p:nvPr>
        </p:nvGraphicFramePr>
        <p:xfrm>
          <a:off x="2208607" y="7077143"/>
          <a:ext cx="4467741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48 UNIT Display Pallet Specs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2E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9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6 per pallet (1 x 6)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92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Display</a:t>
                      </a:r>
                      <a:r>
                        <a:rPr lang="en-US" sz="700" b="1" baseline="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 UPC Code</a:t>
                      </a:r>
                      <a:endParaRPr lang="en-US" sz="700" b="1" dirty="0">
                        <a:solidFill>
                          <a:srgbClr val="62311A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10 678629 79517 0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392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Case Dims (cube)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700" b="0" baseline="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16(L)x14(W)x 45(H) </a:t>
                      </a:r>
                      <a:endParaRPr lang="en-US" sz="700" dirty="0">
                        <a:solidFill>
                          <a:srgbClr val="62311A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392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Shipper Dims Built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15.5(L)x 15.75(W)x49(H)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5468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Flavors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Cranberry Pumpkin (24 units)</a:t>
                      </a:r>
                    </a:p>
                    <a:p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Everything Crisp (12 units)</a:t>
                      </a:r>
                    </a:p>
                    <a:p>
                      <a:r>
                        <a:rPr lang="en-US" sz="700" dirty="0">
                          <a:solidFill>
                            <a:srgbClr val="62311A"/>
                          </a:solidFill>
                          <a:latin typeface="Calibri"/>
                          <a:cs typeface="Calibri"/>
                        </a:rPr>
                        <a:t>Tomato Bruschetta Crisp (12 units)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5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602079"/>
                  </a:ext>
                </a:extLst>
              </a:tr>
            </a:tbl>
          </a:graphicData>
        </a:graphic>
      </p:graphicFrame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" y="907919"/>
            <a:ext cx="2374521" cy="132456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56" y="3358922"/>
            <a:ext cx="2374521" cy="1324563"/>
          </a:xfrm>
          <a:prstGeom prst="rect">
            <a:avLst/>
          </a:prstGeom>
        </p:spPr>
      </p:pic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2FD35CFE-BDAD-4303-A5DE-56C46FB2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47051"/>
              </p:ext>
            </p:extLst>
          </p:nvPr>
        </p:nvGraphicFramePr>
        <p:xfrm>
          <a:off x="4748334" y="4516724"/>
          <a:ext cx="1793566" cy="904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6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TOMATO BRUSCHETTA</a:t>
                      </a:r>
                      <a:endParaRPr lang="en-US" sz="1000" i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29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Unit UPC: </a:t>
                      </a:r>
                      <a:r>
                        <a:rPr lang="en-US" sz="1000" b="0" dirty="0"/>
                        <a:t>6 78629 05015 9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CASE UPC</a:t>
                      </a:r>
                      <a:r>
                        <a:rPr lang="en-US" sz="1000" dirty="0"/>
                        <a:t>: 10 678629 05015 6</a:t>
                      </a:r>
                      <a:endParaRPr lang="en-US" sz="700" b="1" dirty="0">
                        <a:solidFill>
                          <a:srgbClr val="66361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2FD35CFE-BDAD-4303-A5DE-56C46FB2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96641"/>
              </p:ext>
            </p:extLst>
          </p:nvPr>
        </p:nvGraphicFramePr>
        <p:xfrm>
          <a:off x="411609" y="2065721"/>
          <a:ext cx="1793566" cy="904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6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EVERYTHING</a:t>
                      </a:r>
                      <a:endParaRPr lang="en-US" sz="10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7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Unit UPC: </a:t>
                      </a:r>
                      <a:r>
                        <a:rPr lang="en-US" sz="1000" b="0" dirty="0"/>
                        <a:t>6 78629 05014 2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CASE UPC</a:t>
                      </a:r>
                      <a:r>
                        <a:rPr lang="en-US" sz="1000" dirty="0"/>
                        <a:t>: 10 678629 05014 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4" name="Picture 83" descr="fb-i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9678225"/>
            <a:ext cx="534440" cy="247916"/>
          </a:xfrm>
          <a:prstGeom prst="rect">
            <a:avLst/>
          </a:prstGeom>
        </p:spPr>
      </p:pic>
      <p:pic>
        <p:nvPicPr>
          <p:cNvPr id="85" name="Picture 84" descr="fb-i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60" y="8942537"/>
            <a:ext cx="331521" cy="153786"/>
          </a:xfrm>
          <a:prstGeom prst="rect">
            <a:avLst/>
          </a:prstGeom>
        </p:spPr>
      </p:pic>
      <p:pic>
        <p:nvPicPr>
          <p:cNvPr id="4" name="Picture 3" descr="A picture containing sitting&#10;&#10;Description automatically generated">
            <a:extLst>
              <a:ext uri="{FF2B5EF4-FFF2-40B4-BE49-F238E27FC236}">
                <a16:creationId xmlns:a16="http://schemas.microsoft.com/office/drawing/2014/main" id="{EDFB1C35-C52A-46A2-94F1-64B1A823D8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67" b="95667" l="9504" r="89504">
                        <a14:foregroundMark x1="38156" y1="8333" x2="38156" y2="8333"/>
                        <a14:foregroundMark x1="32624" y1="12917" x2="32624" y2="12917"/>
                        <a14:foregroundMark x1="32624" y1="12917" x2="32624" y2="12917"/>
                        <a14:foregroundMark x1="34752" y1="17250" x2="34752" y2="17250"/>
                        <a14:foregroundMark x1="34752" y1="17250" x2="34752" y2="17250"/>
                        <a14:foregroundMark x1="29362" y1="16083" x2="29362" y2="16083"/>
                        <a14:foregroundMark x1="28936" y1="14917" x2="28936" y2="14917"/>
                        <a14:foregroundMark x1="35461" y1="16833" x2="35461" y2="16833"/>
                        <a14:foregroundMark x1="43546" y1="10750" x2="43546" y2="10750"/>
                        <a14:foregroundMark x1="40142" y1="10750" x2="40142" y2="10750"/>
                        <a14:foregroundMark x1="45532" y1="9333" x2="45532" y2="9333"/>
                        <a14:foregroundMark x1="46525" y1="9333" x2="46525" y2="9333"/>
                        <a14:foregroundMark x1="52340" y1="11500" x2="52340" y2="11500"/>
                        <a14:foregroundMark x1="56028" y1="7167" x2="56028" y2="7167"/>
                        <a14:foregroundMark x1="56028" y1="5583" x2="56028" y2="5583"/>
                        <a14:foregroundMark x1="79007" y1="8333" x2="79007" y2="8333"/>
                        <a14:foregroundMark x1="81702" y1="8167" x2="81702" y2="8167"/>
                        <a14:foregroundMark x1="79291" y1="6333" x2="79291" y2="6333"/>
                        <a14:foregroundMark x1="75177" y1="4583" x2="75177" y2="4583"/>
                        <a14:foregroundMark x1="61418" y1="3167" x2="61418" y2="3167"/>
                        <a14:foregroundMark x1="61418" y1="3167" x2="61418" y2="3167"/>
                        <a14:foregroundMark x1="60000" y1="3167" x2="60000" y2="3167"/>
                        <a14:foregroundMark x1="50638" y1="91250" x2="50638" y2="91250"/>
                        <a14:foregroundMark x1="57305" y1="95667" x2="57305" y2="95667"/>
                        <a14:foregroundMark x1="86099" y1="30333" x2="86099" y2="30333"/>
                        <a14:foregroundMark x1="85390" y1="23833" x2="85390" y2="23833"/>
                        <a14:foregroundMark x1="58298" y1="4333" x2="58298" y2="4333"/>
                        <a14:foregroundMark x1="60426" y1="3333" x2="60426" y2="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3745" y="4667527"/>
            <a:ext cx="2530196" cy="4306714"/>
          </a:xfrm>
          <a:prstGeom prst="rect">
            <a:avLst/>
          </a:prstGeom>
        </p:spPr>
      </p:pic>
      <p:pic>
        <p:nvPicPr>
          <p:cNvPr id="26" name="Picture 25" descr="orange banner.png">
            <a:extLst>
              <a:ext uri="{FF2B5EF4-FFF2-40B4-BE49-F238E27FC236}">
                <a16:creationId xmlns:a16="http://schemas.microsoft.com/office/drawing/2014/main" id="{C242065C-9B24-403A-AA22-FBB6AF445C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40" y="3263452"/>
            <a:ext cx="2530196" cy="1463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0669B-3CD5-46D9-BE24-BB535C0F4452}"/>
              </a:ext>
            </a:extLst>
          </p:cNvPr>
          <p:cNvSpPr txBox="1"/>
          <p:nvPr/>
        </p:nvSpPr>
        <p:spPr>
          <a:xfrm>
            <a:off x="103995" y="3398856"/>
            <a:ext cx="228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ketchy"/>
              </a:rPr>
              <a:t>New resealable tabs on sides of package. Easy to open, close &amp; store!</a:t>
            </a:r>
          </a:p>
        </p:txBody>
      </p:sp>
      <p:pic>
        <p:nvPicPr>
          <p:cNvPr id="28" name="Picture 27" descr="http://tour.surveyanalytics.com/uploads/2/0/6/9/20695664/216612.png">
            <a:extLst>
              <a:ext uri="{FF2B5EF4-FFF2-40B4-BE49-F238E27FC236}">
                <a16:creationId xmlns:a16="http://schemas.microsoft.com/office/drawing/2014/main" id="{13A2E835-8CD1-4C80-8E20-27F75E9BD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"/>
          <a:stretch/>
        </p:blipFill>
        <p:spPr bwMode="auto">
          <a:xfrm rot="3692286" flipH="1" flipV="1">
            <a:off x="2145172" y="3535866"/>
            <a:ext cx="541158" cy="42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4CBBD56-95FB-49CB-A163-C48DD733FA14}"/>
              </a:ext>
            </a:extLst>
          </p:cNvPr>
          <p:cNvSpPr txBox="1"/>
          <p:nvPr/>
        </p:nvSpPr>
        <p:spPr>
          <a:xfrm>
            <a:off x="111128" y="8890210"/>
            <a:ext cx="3973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Kii Naturals  </a:t>
            </a:r>
            <a:r>
              <a:rPr lang="en-US" sz="1000" dirty="0">
                <a:solidFill>
                  <a:schemeClr val="bg1"/>
                </a:solidFill>
              </a:rPr>
              <a:t>100 Ortona Court, Vaughan, ON L4K 0A5</a:t>
            </a:r>
          </a:p>
        </p:txBody>
      </p:sp>
    </p:spTree>
    <p:extLst>
      <p:ext uri="{BB962C8B-B14F-4D97-AF65-F5344CB8AC3E}">
        <p14:creationId xmlns:p14="http://schemas.microsoft.com/office/powerpoint/2010/main" val="278505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13570</TotalTime>
  <Words>319</Words>
  <Application>Microsoft Office PowerPoint</Application>
  <PresentationFormat>Letter Paper (8.5x11 in)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Sketchy</vt:lpstr>
      <vt:lpstr>Wingdings</vt:lpstr>
      <vt:lpstr>Office Theme</vt:lpstr>
      <vt:lpstr>PowerPoint Presentation</vt:lpstr>
      <vt:lpstr>PowerPoint Presentation</vt:lpstr>
    </vt:vector>
  </TitlesOfParts>
  <Company>Piccadilly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Shadbolt</dc:creator>
  <cp:lastModifiedBy>Jillian Pyper</cp:lastModifiedBy>
  <cp:revision>71</cp:revision>
  <cp:lastPrinted>2018-06-05T15:47:23Z</cp:lastPrinted>
  <dcterms:created xsi:type="dcterms:W3CDTF">2018-05-04T18:19:35Z</dcterms:created>
  <dcterms:modified xsi:type="dcterms:W3CDTF">2019-12-09T14:25:06Z</dcterms:modified>
</cp:coreProperties>
</file>